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66" r:id="rId3"/>
    <p:sldId id="257" r:id="rId4"/>
    <p:sldId id="261" r:id="rId5"/>
    <p:sldId id="267" r:id="rId6"/>
    <p:sldId id="263" r:id="rId7"/>
    <p:sldId id="264" r:id="rId8"/>
    <p:sldId id="265" r:id="rId9"/>
    <p:sldId id="269" r:id="rId10"/>
    <p:sldId id="273" r:id="rId11"/>
    <p:sldId id="274" r:id="rId12"/>
    <p:sldId id="272" r:id="rId13"/>
    <p:sldId id="275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65" autoAdjust="0"/>
    <p:restoredTop sz="94660"/>
  </p:normalViewPr>
  <p:slideViewPr>
    <p:cSldViewPr snapToGrid="0">
      <p:cViewPr>
        <p:scale>
          <a:sx n="100" d="100"/>
          <a:sy n="100" d="100"/>
        </p:scale>
        <p:origin x="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54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27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388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6392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0934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246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4683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458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296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3916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89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4469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89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88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829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ACB35-1872-4556-9503-123641917C11}" type="datetimeFigureOut">
              <a:rPr kumimoji="1" lang="ja-JP" altLang="en-US" smtClean="0"/>
              <a:t>2023/9/7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7C67BD-4265-4F6E-BCDA-74E4521C6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6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banaAI/Model-References/tree/master/PyTorch/generative_models/stable-diffusion-v-2-1" TargetMode="External"/><Relationship Id="rId2" Type="http://schemas.openxmlformats.org/officeDocument/2006/relationships/hyperlink" Target="https://stablediffusionweb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A32A53-97B2-7898-E210-323F77622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273" y="1443062"/>
            <a:ext cx="9080365" cy="1847626"/>
          </a:xfrm>
        </p:spPr>
        <p:txBody>
          <a:bodyPr/>
          <a:lstStyle/>
          <a:p>
            <a:pPr algn="ctr"/>
            <a:r>
              <a:rPr kumimoji="1" lang="en-US" altLang="ja-JP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INFO5002 - Intro to Python for Info Sys</a:t>
            </a:r>
            <a:br>
              <a:rPr kumimoji="1" lang="en-US" altLang="ja-JP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</a:t>
            </a:r>
            <a:endParaRPr lang="ja-JP" alt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24C5855-7C97-F7A7-1BBB-81E3F4438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1612" y="3670346"/>
            <a:ext cx="7238900" cy="2118678"/>
          </a:xfrm>
        </p:spPr>
        <p:txBody>
          <a:bodyPr>
            <a:noAutofit/>
          </a:bodyPr>
          <a:lstStyle/>
          <a:p>
            <a:pPr algn="ctr"/>
            <a:r>
              <a:rPr lang="en-IN" altLang="ja-JP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Submitted on</a:t>
            </a:r>
            <a:r>
              <a:rPr lang="en-IN" altLang="ja-JP" sz="32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  <a:br>
              <a:rPr lang="en-IN" altLang="ja-JP" sz="32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-IN" altLang="ja-JP" sz="32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April 24, 2023</a:t>
            </a:r>
            <a:br>
              <a:rPr lang="en-IN" altLang="ja-JP" sz="32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-IN" altLang="ja-JP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Submitted by</a:t>
            </a:r>
            <a:r>
              <a:rPr lang="en-IN" altLang="ja-JP" sz="32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  <a:br>
              <a:rPr lang="en-IN" altLang="ja-JP" sz="32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en-IN" altLang="ja-JP" sz="32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Luna Yumiki </a:t>
            </a:r>
            <a:endParaRPr lang="ja-JP" altLang="en-US" sz="3200" dirty="0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9DE84D0-BA3B-98E1-1AD9-7AE9AACA2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7" y="319306"/>
            <a:ext cx="1263851" cy="12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62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6298F-AD3A-3440-A1A9-476F3FFFB4CC}"/>
              </a:ext>
            </a:extLst>
          </p:cNvPr>
          <p:cNvSpPr txBox="1"/>
          <p:nvPr/>
        </p:nvSpPr>
        <p:spPr>
          <a:xfrm>
            <a:off x="365760" y="318944"/>
            <a:ext cx="82539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en-US" sz="4300" b="1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Create Image - Pre Trained Model</a:t>
            </a:r>
          </a:p>
          <a:p>
            <a:pPr>
              <a:spcBef>
                <a:spcPct val="0"/>
              </a:spcBef>
            </a:pPr>
            <a:endParaRPr kumimoji="1" lang="en-US" sz="4300" b="1" dirty="0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3228F83-5614-2842-BA70-19D3FF7C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81" y="6111600"/>
            <a:ext cx="1695887" cy="541240"/>
          </a:xfrm>
          <a:prstGeom prst="rect">
            <a:avLst/>
          </a:prstGeom>
        </p:spPr>
      </p:pic>
      <p:pic>
        <p:nvPicPr>
          <p:cNvPr id="6" name="Picture 5" descr="A screenshot of a dog&#10;&#10;Description automatically generated with medium confidence">
            <a:extLst>
              <a:ext uri="{FF2B5EF4-FFF2-40B4-BE49-F238E27FC236}">
                <a16:creationId xmlns:a16="http://schemas.microsoft.com/office/drawing/2014/main" id="{21A316FF-F698-D34A-96FE-310B27CD9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" y="1148158"/>
            <a:ext cx="12173326" cy="4744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599E0-5A51-DB43-9934-F7135C091427}"/>
              </a:ext>
            </a:extLst>
          </p:cNvPr>
          <p:cNvSpPr txBox="1"/>
          <p:nvPr/>
        </p:nvSpPr>
        <p:spPr>
          <a:xfrm>
            <a:off x="9424416" y="2011715"/>
            <a:ext cx="303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“a lovely dog”</a:t>
            </a:r>
          </a:p>
        </p:txBody>
      </p:sp>
    </p:spTree>
    <p:extLst>
      <p:ext uri="{BB962C8B-B14F-4D97-AF65-F5344CB8AC3E}">
        <p14:creationId xmlns:p14="http://schemas.microsoft.com/office/powerpoint/2010/main" val="400885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6298F-AD3A-3440-A1A9-476F3FFFB4CC}"/>
              </a:ext>
            </a:extLst>
          </p:cNvPr>
          <p:cNvSpPr txBox="1"/>
          <p:nvPr/>
        </p:nvSpPr>
        <p:spPr>
          <a:xfrm>
            <a:off x="365760" y="318944"/>
            <a:ext cx="82539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en-US" sz="4300" b="1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Create Image - Pre Trained Model</a:t>
            </a:r>
          </a:p>
          <a:p>
            <a:pPr>
              <a:spcBef>
                <a:spcPct val="0"/>
              </a:spcBef>
            </a:pPr>
            <a:endParaRPr kumimoji="1" lang="en-US" sz="4300" b="1" dirty="0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3228F83-5614-2842-BA70-19D3FF7C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14" y="6192739"/>
            <a:ext cx="2170254" cy="692634"/>
          </a:xfrm>
          <a:prstGeom prst="rect">
            <a:avLst/>
          </a:prstGeom>
        </p:spPr>
      </p:pic>
      <p:pic>
        <p:nvPicPr>
          <p:cNvPr id="6" name="Picture 5" descr="A picture containing text, cat, screenshot&#10;&#10;Description automatically generated">
            <a:extLst>
              <a:ext uri="{FF2B5EF4-FFF2-40B4-BE49-F238E27FC236}">
                <a16:creationId xmlns:a16="http://schemas.microsoft.com/office/drawing/2014/main" id="{E208F612-30ED-D049-9EBD-5214B841A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6" y="1079980"/>
            <a:ext cx="12000099" cy="4759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8A1BE-7023-6C40-8FC8-F18CDCB6C8BC}"/>
              </a:ext>
            </a:extLst>
          </p:cNvPr>
          <p:cNvSpPr txBox="1"/>
          <p:nvPr/>
        </p:nvSpPr>
        <p:spPr>
          <a:xfrm>
            <a:off x="8872939" y="182704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“a lovely cat”</a:t>
            </a:r>
          </a:p>
        </p:txBody>
      </p:sp>
    </p:spTree>
    <p:extLst>
      <p:ext uri="{BB962C8B-B14F-4D97-AF65-F5344CB8AC3E}">
        <p14:creationId xmlns:p14="http://schemas.microsoft.com/office/powerpoint/2010/main" val="51086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6298F-AD3A-3440-A1A9-476F3FFFB4CC}"/>
              </a:ext>
            </a:extLst>
          </p:cNvPr>
          <p:cNvSpPr txBox="1"/>
          <p:nvPr/>
        </p:nvSpPr>
        <p:spPr>
          <a:xfrm>
            <a:off x="365760" y="318944"/>
            <a:ext cx="82539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en-US" sz="4300" b="1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Create Image - Pre Trained Model</a:t>
            </a:r>
          </a:p>
          <a:p>
            <a:pPr>
              <a:spcBef>
                <a:spcPct val="0"/>
              </a:spcBef>
            </a:pPr>
            <a:endParaRPr kumimoji="1" lang="en-US" sz="4300" b="1" dirty="0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3228F83-5614-2842-BA70-19D3FF7C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866" y="6120384"/>
            <a:ext cx="2311198" cy="737616"/>
          </a:xfrm>
          <a:prstGeom prst="rect">
            <a:avLst/>
          </a:prstGeom>
        </p:spPr>
      </p:pic>
      <p:pic>
        <p:nvPicPr>
          <p:cNvPr id="10" name="Picture 9" descr="A group of cats&#10;&#10;Description automatically generated with low confidence">
            <a:extLst>
              <a:ext uri="{FF2B5EF4-FFF2-40B4-BE49-F238E27FC236}">
                <a16:creationId xmlns:a16="http://schemas.microsoft.com/office/drawing/2014/main" id="{1A3BCF95-9B78-1B4A-B51D-7E6CBE8E9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584"/>
            <a:ext cx="12160001" cy="4760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8C588F-B4EF-4C4D-B976-CE04EE915247}"/>
              </a:ext>
            </a:extLst>
          </p:cNvPr>
          <p:cNvSpPr txBox="1"/>
          <p:nvPr/>
        </p:nvSpPr>
        <p:spPr>
          <a:xfrm>
            <a:off x="8314944" y="1688549"/>
            <a:ext cx="338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</a:t>
            </a:r>
          </a:p>
          <a:p>
            <a:pPr algn="ctr"/>
            <a:r>
              <a:rPr lang="en-US" dirty="0"/>
              <a:t>“a lovely cat looks like a dog”</a:t>
            </a:r>
          </a:p>
        </p:txBody>
      </p:sp>
    </p:spTree>
    <p:extLst>
      <p:ext uri="{BB962C8B-B14F-4D97-AF65-F5344CB8AC3E}">
        <p14:creationId xmlns:p14="http://schemas.microsoft.com/office/powerpoint/2010/main" val="264563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6298F-AD3A-3440-A1A9-476F3FFFB4CC}"/>
              </a:ext>
            </a:extLst>
          </p:cNvPr>
          <p:cNvSpPr txBox="1"/>
          <p:nvPr/>
        </p:nvSpPr>
        <p:spPr>
          <a:xfrm>
            <a:off x="365760" y="318944"/>
            <a:ext cx="82539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en-US" sz="4300" b="1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Create Image - Pre Trained Model</a:t>
            </a:r>
          </a:p>
          <a:p>
            <a:pPr>
              <a:spcBef>
                <a:spcPct val="0"/>
              </a:spcBef>
            </a:pPr>
            <a:endParaRPr kumimoji="1" lang="en-US" sz="4300" b="1" dirty="0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3228F83-5614-2842-BA70-19D3FF7C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77" y="6041776"/>
            <a:ext cx="2195759" cy="700774"/>
          </a:xfrm>
          <a:prstGeom prst="rect">
            <a:avLst/>
          </a:prstGeom>
        </p:spPr>
      </p:pic>
      <p:pic>
        <p:nvPicPr>
          <p:cNvPr id="8" name="Picture 7" descr="A picture containing text, dog, screenshot&#10;&#10;Description automatically generated">
            <a:extLst>
              <a:ext uri="{FF2B5EF4-FFF2-40B4-BE49-F238E27FC236}">
                <a16:creationId xmlns:a16="http://schemas.microsoft.com/office/drawing/2014/main" id="{9E84335A-4EA6-6944-9F42-01B4CAE05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208247" cy="4820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9DEA3-38C3-E747-8AA8-947CC91FC069}"/>
              </a:ext>
            </a:extLst>
          </p:cNvPr>
          <p:cNvSpPr txBox="1"/>
          <p:nvPr/>
        </p:nvSpPr>
        <p:spPr>
          <a:xfrm>
            <a:off x="8193023" y="1727794"/>
            <a:ext cx="341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</a:t>
            </a:r>
          </a:p>
          <a:p>
            <a:pPr algn="ctr"/>
            <a:r>
              <a:rPr lang="en-US" dirty="0"/>
              <a:t>“a lovely dog looks like a cat”</a:t>
            </a:r>
          </a:p>
        </p:txBody>
      </p:sp>
    </p:spTree>
    <p:extLst>
      <p:ext uri="{BB962C8B-B14F-4D97-AF65-F5344CB8AC3E}">
        <p14:creationId xmlns:p14="http://schemas.microsoft.com/office/powerpoint/2010/main" val="1310676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872521E-934D-C239-1B02-52DCCD130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38"/>
          <a:stretch/>
        </p:blipFill>
        <p:spPr>
          <a:xfrm>
            <a:off x="606751" y="1764834"/>
            <a:ext cx="3571247" cy="443560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3E37A76-FB6B-B2CB-CF1E-C8B0B64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91" b="17938"/>
          <a:stretch/>
        </p:blipFill>
        <p:spPr>
          <a:xfrm>
            <a:off x="3249676" y="1588220"/>
            <a:ext cx="4960059" cy="4363848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AD7AD68-E36F-AF60-CB6E-907E508062A5}"/>
              </a:ext>
            </a:extLst>
          </p:cNvPr>
          <p:cNvGrpSpPr/>
          <p:nvPr/>
        </p:nvGrpSpPr>
        <p:grpSpPr>
          <a:xfrm>
            <a:off x="8414051" y="1436054"/>
            <a:ext cx="3390273" cy="5093164"/>
            <a:chOff x="8153528" y="1436054"/>
            <a:chExt cx="3390273" cy="5093164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AEA21F56-8C49-4575-B6B7-42640526D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586" r="35812"/>
            <a:stretch/>
          </p:blipFill>
          <p:spPr>
            <a:xfrm>
              <a:off x="8153528" y="1436054"/>
              <a:ext cx="3390273" cy="509316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BA10694-81DC-B5C9-7DA5-C8DD54386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3575" y="2162175"/>
              <a:ext cx="285750" cy="28575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4953ABF9-13FE-AEFC-EBF4-C63629051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3389" y="2632930"/>
              <a:ext cx="285750" cy="28575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D74222ED-0F3D-E3D0-0C0A-AD61A5A82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2439" y="4180120"/>
              <a:ext cx="285750" cy="285750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99E0DA1-4748-1A50-1BC9-BAF5BB70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2356" y="4687055"/>
              <a:ext cx="285750" cy="28575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F596A27C-FEBF-427D-690F-FD6D5F033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2253" y="5208820"/>
              <a:ext cx="285750" cy="285750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F2399017-59C2-5EA2-EB1A-DD2348D74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2439" y="5695219"/>
              <a:ext cx="285750" cy="28575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B4798BA5-2A8E-CE02-9B3A-45B5E91E8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2356" y="6125271"/>
              <a:ext cx="285750" cy="285750"/>
            </a:xfrm>
            <a:prstGeom prst="rect">
              <a:avLst/>
            </a:prstGeom>
          </p:spPr>
        </p:pic>
        <p:pic>
          <p:nvPicPr>
            <p:cNvPr id="1026" name="Picture 2" descr="「wrongmark symbol」の画像検索結果">
              <a:extLst>
                <a:ext uri="{FF2B5EF4-FFF2-40B4-BE49-F238E27FC236}">
                  <a16:creationId xmlns:a16="http://schemas.microsoft.com/office/drawing/2014/main" id="{E099DD6B-2F67-3836-48D1-01C90E089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4833" y="1638116"/>
              <a:ext cx="445247" cy="35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「wrongmark symbol」の画像検索結果">
              <a:extLst>
                <a:ext uri="{FF2B5EF4-FFF2-40B4-BE49-F238E27FC236}">
                  <a16:creationId xmlns:a16="http://schemas.microsoft.com/office/drawing/2014/main" id="{43A5569B-55C5-ECB7-2C3F-31BFEEF59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3640" y="3154584"/>
              <a:ext cx="445247" cy="35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「wrongmark symbol」の画像検索結果">
              <a:extLst>
                <a:ext uri="{FF2B5EF4-FFF2-40B4-BE49-F238E27FC236}">
                  <a16:creationId xmlns:a16="http://schemas.microsoft.com/office/drawing/2014/main" id="{91AE343F-8F3F-A467-6639-8BF8FA241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7477" y="3591496"/>
              <a:ext cx="445247" cy="35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タイトル 1">
            <a:extLst>
              <a:ext uri="{FF2B5EF4-FFF2-40B4-BE49-F238E27FC236}">
                <a16:creationId xmlns:a16="http://schemas.microsoft.com/office/drawing/2014/main" id="{9CA06ECC-62C9-77B5-1365-D2297FDC9397}"/>
              </a:ext>
            </a:extLst>
          </p:cNvPr>
          <p:cNvSpPr txBox="1">
            <a:spLocks/>
          </p:cNvSpPr>
          <p:nvPr/>
        </p:nvSpPr>
        <p:spPr>
          <a:xfrm>
            <a:off x="421519" y="426577"/>
            <a:ext cx="9184444" cy="8361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– Manual Picked Images</a:t>
            </a:r>
            <a:endParaRPr lang="ja-JP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176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51BD00-D4B7-7A4C-9951-F3708570FF26}"/>
              </a:ext>
            </a:extLst>
          </p:cNvPr>
          <p:cNvSpPr txBox="1"/>
          <p:nvPr/>
        </p:nvSpPr>
        <p:spPr>
          <a:xfrm>
            <a:off x="633984" y="461510"/>
            <a:ext cx="9680448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Reference</a:t>
            </a:r>
          </a:p>
          <a:p>
            <a:endParaRPr lang="en-US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hlinkClick r:id="rId2"/>
              </a:rPr>
              <a:t>https://stablediffusionweb.com/</a:t>
            </a:r>
            <a:endParaRPr lang="en-US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hlinkClick r:id="rId3"/>
              </a:rPr>
              <a:t>https://github.com/HabanaAI/Model-References/tree/master/PyTorch/generative_models/stable-diffusion-v-2-1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96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6871F8-10D2-4E62-B8EA-6BA479CE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19" y="540877"/>
            <a:ext cx="8596668" cy="836168"/>
          </a:xfrm>
        </p:spPr>
        <p:txBody>
          <a:bodyPr>
            <a:normAutofit/>
          </a:bodyPr>
          <a:lstStyle/>
          <a:p>
            <a:r>
              <a:rPr kumimoji="1"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ja-JP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69DA9B7-FC5E-0E12-50D6-82F740612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19" y="1420983"/>
            <a:ext cx="8662609" cy="40660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between AIs – Image Recognition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endParaRPr kumimoji="1" lang="en-US" altLang="ja-JP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ja-JP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 </a:t>
            </a:r>
            <a:endParaRPr kumimoji="1" lang="en-US" altLang="ja-JP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AAD823B-14A4-ECA3-A2B7-92BFEC9E7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22" y="3887095"/>
            <a:ext cx="1750992" cy="11865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6349DC8-F783-9510-15CA-AD2D9A67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06" y="5062586"/>
            <a:ext cx="3429000" cy="13335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DD9C7F9-34DD-0200-83C4-1AFF3ECC1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906" y="3989325"/>
            <a:ext cx="1272695" cy="95329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1B09EF2-CE6C-E327-0698-B9E29C41D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008" y="2173821"/>
            <a:ext cx="1918012" cy="143665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77E797A-4B0A-FDA2-B5B2-FD93D0CE9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8923" y="2075065"/>
            <a:ext cx="2072174" cy="1378938"/>
          </a:xfrm>
          <a:prstGeom prst="rect">
            <a:avLst/>
          </a:prstGeom>
        </p:spPr>
      </p:pic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FEA5F954-EBA4-DBB5-EC18-5C24EB66CB32}"/>
              </a:ext>
            </a:extLst>
          </p:cNvPr>
          <p:cNvGrpSpPr/>
          <p:nvPr/>
        </p:nvGrpSpPr>
        <p:grpSpPr>
          <a:xfrm>
            <a:off x="5250297" y="3887095"/>
            <a:ext cx="6639415" cy="2059686"/>
            <a:chOff x="4561985" y="3886768"/>
            <a:chExt cx="6639415" cy="2059686"/>
          </a:xfrm>
        </p:grpSpPr>
        <p:sp>
          <p:nvSpPr>
            <p:cNvPr id="24" name="四角形: 角を丸くする 23">
              <a:extLst>
                <a:ext uri="{FF2B5EF4-FFF2-40B4-BE49-F238E27FC236}">
                  <a16:creationId xmlns:a16="http://schemas.microsoft.com/office/drawing/2014/main" id="{C5672628-C4F3-F8E8-2433-EDED917A3882}"/>
                </a:ext>
              </a:extLst>
            </p:cNvPr>
            <p:cNvSpPr/>
            <p:nvPr/>
          </p:nvSpPr>
          <p:spPr>
            <a:xfrm>
              <a:off x="6532449" y="3886768"/>
              <a:ext cx="4668951" cy="136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A6276225-1331-AF73-EC1C-EE8A650DC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6408" y="4157062"/>
              <a:ext cx="868407" cy="868407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79FD0B1-5E51-F59B-C9B5-EE4BDF54A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4338" y="4139286"/>
              <a:ext cx="777178" cy="896172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64B60A36-10EB-2968-0E7A-90ECAFE3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42410" y="4157062"/>
              <a:ext cx="896172" cy="89617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35295D5-CAD8-D4BA-48A7-70F72ABB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80237" y="4146117"/>
              <a:ext cx="889341" cy="889341"/>
            </a:xfrm>
            <a:prstGeom prst="rect">
              <a:avLst/>
            </a:prstGeom>
          </p:spPr>
        </p:pic>
        <p:cxnSp>
          <p:nvCxnSpPr>
            <p:cNvPr id="19" name="コネクタ: カギ線 18">
              <a:extLst>
                <a:ext uri="{FF2B5EF4-FFF2-40B4-BE49-F238E27FC236}">
                  <a16:creationId xmlns:a16="http://schemas.microsoft.com/office/drawing/2014/main" id="{0DC06E3F-90C2-C568-D14F-FD6D854A284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61985" y="5254925"/>
              <a:ext cx="3981942" cy="691529"/>
            </a:xfrm>
            <a:prstGeom prst="bentConnector3">
              <a:avLst>
                <a:gd name="adj1" fmla="val -8127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BFA230D-1B0D-EFE9-1409-9C3F44C206AA}"/>
              </a:ext>
            </a:extLst>
          </p:cNvPr>
          <p:cNvSpPr txBox="1"/>
          <p:nvPr/>
        </p:nvSpPr>
        <p:spPr>
          <a:xfrm>
            <a:off x="5445961" y="5577450"/>
            <a:ext cx="397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Test AI-2’s images with AI-1 model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DAC2752-AF43-54B0-EF4B-F6A02DA0CF0B}"/>
              </a:ext>
            </a:extLst>
          </p:cNvPr>
          <p:cNvSpPr txBox="1"/>
          <p:nvPr/>
        </p:nvSpPr>
        <p:spPr>
          <a:xfrm>
            <a:off x="4613949" y="4139613"/>
            <a:ext cx="127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Build the ML model</a:t>
            </a:r>
            <a:endParaRPr kumimoji="1" lang="ja-JP" altLang="en-US" dirty="0"/>
          </a:p>
        </p:txBody>
      </p:sp>
      <p:sp>
        <p:nvSpPr>
          <p:cNvPr id="29" name="吹き出し: 円形 28">
            <a:extLst>
              <a:ext uri="{FF2B5EF4-FFF2-40B4-BE49-F238E27FC236}">
                <a16:creationId xmlns:a16="http://schemas.microsoft.com/office/drawing/2014/main" id="{1C4733D7-B17E-3BF0-E04B-7817799E8596}"/>
              </a:ext>
            </a:extLst>
          </p:cNvPr>
          <p:cNvSpPr/>
          <p:nvPr/>
        </p:nvSpPr>
        <p:spPr>
          <a:xfrm>
            <a:off x="6704467" y="2936031"/>
            <a:ext cx="3204674" cy="700552"/>
          </a:xfrm>
          <a:prstGeom prst="wedgeEllipseCallout">
            <a:avLst>
              <a:gd name="adj1" fmla="val 27614"/>
              <a:gd name="adj2" fmla="val -54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I can generate pictures</a:t>
            </a:r>
            <a:endParaRPr kumimoji="1" lang="ja-JP" altLang="en-US" sz="1400" dirty="0"/>
          </a:p>
        </p:txBody>
      </p:sp>
      <p:sp>
        <p:nvSpPr>
          <p:cNvPr id="30" name="吹き出し: 円形 29">
            <a:extLst>
              <a:ext uri="{FF2B5EF4-FFF2-40B4-BE49-F238E27FC236}">
                <a16:creationId xmlns:a16="http://schemas.microsoft.com/office/drawing/2014/main" id="{1AA12798-2190-68EB-6A3C-2D6D05F0C76D}"/>
              </a:ext>
            </a:extLst>
          </p:cNvPr>
          <p:cNvSpPr/>
          <p:nvPr/>
        </p:nvSpPr>
        <p:spPr>
          <a:xfrm>
            <a:off x="3170543" y="2727728"/>
            <a:ext cx="2839731" cy="745582"/>
          </a:xfrm>
          <a:prstGeom prst="wedgeEllipseCallout">
            <a:avLst>
              <a:gd name="adj1" fmla="val -53230"/>
              <a:gd name="adj2" fmla="val -707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I can tell what is in the picture, dog or cat!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147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6871F8-10D2-4E62-B8EA-6BA479CE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19" y="540877"/>
            <a:ext cx="8596668" cy="836168"/>
          </a:xfrm>
        </p:spPr>
        <p:txBody>
          <a:bodyPr>
            <a:normAutofit/>
          </a:bodyPr>
          <a:lstStyle/>
          <a:p>
            <a:r>
              <a:rPr kumimoji="1"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ja-JP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69DA9B7-FC5E-0E12-50D6-82F740612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19" y="1623787"/>
            <a:ext cx="8662609" cy="40660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between AIs – Image Recognition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final project is to build </a:t>
            </a:r>
            <a:r>
              <a:rPr kumimoji="1" lang="en-US" altLang="ja-JP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intelligent image classifier by using machine learning method - </a:t>
            </a:r>
            <a:r>
              <a:rPr lang="en-US" altLang="ja-JP" sz="2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ja-JP" sz="2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and Dog </a:t>
            </a:r>
            <a:r>
              <a:rPr lang="en-US" altLang="ja-JP" sz="2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ja-JP" sz="2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lassification </a:t>
            </a:r>
            <a:r>
              <a:rPr lang="en-US" altLang="ja-JP" sz="2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ja-JP" sz="2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r>
              <a:rPr kumimoji="1"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model can accurately identify whether an image is a cat or a dog.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built a program to let the machine automatically create cat/dog images to test our model. </a:t>
            </a:r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endParaRPr kumimoji="1" lang="en-US" altLang="ja-JP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ja-JP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 </a:t>
            </a:r>
            <a:endParaRPr kumimoji="1" lang="en-US" altLang="ja-JP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9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6871F8-10D2-4E62-B8EA-6BA479CE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0" y="478964"/>
            <a:ext cx="9251119" cy="836168"/>
          </a:xfrm>
        </p:spPr>
        <p:txBody>
          <a:bodyPr>
            <a:normAutofit/>
          </a:bodyPr>
          <a:lstStyle/>
          <a:p>
            <a:r>
              <a:rPr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&amp; Dog </a:t>
            </a:r>
            <a:r>
              <a:rPr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Raw/Input Dataset</a:t>
            </a:r>
            <a:endParaRPr kumimoji="1" lang="ja-JP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D44AAB5-A390-1E30-A24C-90A66E2E553C}"/>
              </a:ext>
            </a:extLst>
          </p:cNvPr>
          <p:cNvSpPr/>
          <p:nvPr/>
        </p:nvSpPr>
        <p:spPr>
          <a:xfrm>
            <a:off x="7094160" y="1758082"/>
            <a:ext cx="2341057" cy="1202871"/>
          </a:xfrm>
          <a:prstGeom prst="wedgeRoundRectCallout">
            <a:avLst>
              <a:gd name="adj1" fmla="val -52330"/>
              <a:gd name="adj2" fmla="val 801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a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</a:t>
            </a: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(by Microsoft) of cats and dogs to train the model.</a:t>
            </a:r>
            <a:endParaRPr kumimoji="1"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9C65D6F-A041-0972-1498-0C7BB0BA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43" y="1536607"/>
            <a:ext cx="6140645" cy="366164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4E2AC38-DC49-EAE9-AA7D-30FAE75D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70" y="3403903"/>
            <a:ext cx="3054047" cy="3054047"/>
          </a:xfrm>
          <a:prstGeom prst="rect">
            <a:avLst/>
          </a:prstGeom>
        </p:spPr>
      </p:pic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6578EA80-2378-44F3-031C-8A5F7EA61BDC}"/>
              </a:ext>
            </a:extLst>
          </p:cNvPr>
          <p:cNvSpPr/>
          <p:nvPr/>
        </p:nvSpPr>
        <p:spPr>
          <a:xfrm>
            <a:off x="1645860" y="5419725"/>
            <a:ext cx="3554790" cy="1202871"/>
          </a:xfrm>
          <a:prstGeom prst="wedgeRoundRectCallout">
            <a:avLst>
              <a:gd name="adj1" fmla="val 49246"/>
              <a:gd name="adj2" fmla="val -703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raw dataset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&gt;10K images, we just manually picked </a:t>
            </a:r>
            <a:r>
              <a:rPr lang="en-US" altLang="ja-JP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~2000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it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295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9D3711DF-8CB7-0788-4FFF-EA8E2949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69" y="1320880"/>
            <a:ext cx="6522206" cy="42162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D6871F8-10D2-4E62-B8EA-6BA479CE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0" y="478964"/>
            <a:ext cx="9251119" cy="836168"/>
          </a:xfrm>
        </p:spPr>
        <p:txBody>
          <a:bodyPr>
            <a:normAutofit fontScale="90000"/>
          </a:bodyPr>
          <a:lstStyle/>
          <a:p>
            <a:r>
              <a:rPr kumimoji="1"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Platform – Google </a:t>
            </a:r>
            <a:r>
              <a:rPr kumimoji="1" lang="en-US" altLang="ja-JP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kumimoji="1" lang="ja-JP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D44AAB5-A390-1E30-A24C-90A66E2E553C}"/>
              </a:ext>
            </a:extLst>
          </p:cNvPr>
          <p:cNvSpPr/>
          <p:nvPr/>
        </p:nvSpPr>
        <p:spPr>
          <a:xfrm>
            <a:off x="7807150" y="1758082"/>
            <a:ext cx="2341057" cy="1202871"/>
          </a:xfrm>
          <a:prstGeom prst="wedgeRoundRectCallout">
            <a:avLst>
              <a:gd name="adj1" fmla="val -52330"/>
              <a:gd name="adj2" fmla="val 801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Google </a:t>
            </a:r>
            <a:r>
              <a:rPr lang="en-US" altLang="ja-JP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running the python code</a:t>
            </a:r>
            <a:endParaRPr kumimoji="1" lang="ja-JP" altLang="en-US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BAB9ABD-062E-77ED-9BF4-56E03510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88" y="3897048"/>
            <a:ext cx="3790950" cy="25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BC3D825B-96E4-B98F-0047-A6F05FE9480F}"/>
              </a:ext>
            </a:extLst>
          </p:cNvPr>
          <p:cNvSpPr/>
          <p:nvPr/>
        </p:nvSpPr>
        <p:spPr>
          <a:xfrm>
            <a:off x="7267575" y="1772081"/>
            <a:ext cx="2857500" cy="2057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6871F8-10D2-4E62-B8EA-6BA479CE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80" y="426577"/>
            <a:ext cx="9193969" cy="836168"/>
          </a:xfrm>
        </p:spPr>
        <p:txBody>
          <a:bodyPr>
            <a:normAutofit/>
          </a:bodyPr>
          <a:lstStyle/>
          <a:p>
            <a:r>
              <a:rPr kumimoji="1"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– Data Processing</a:t>
            </a:r>
            <a:endParaRPr kumimoji="1" lang="ja-JP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5AB3BD7-C51B-036F-001F-795D767D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91" y="1238250"/>
            <a:ext cx="4902830" cy="4944855"/>
          </a:xfrm>
          <a:prstGeom prst="rect">
            <a:avLst/>
          </a:prstGeom>
        </p:spPr>
      </p:pic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D44AAB5-A390-1E30-A24C-90A66E2E553C}"/>
              </a:ext>
            </a:extLst>
          </p:cNvPr>
          <p:cNvSpPr/>
          <p:nvPr/>
        </p:nvSpPr>
        <p:spPr>
          <a:xfrm>
            <a:off x="3767780" y="2628899"/>
            <a:ext cx="2052492" cy="1499843"/>
          </a:xfrm>
          <a:prstGeom prst="wedgeRoundRectCallout">
            <a:avLst>
              <a:gd name="adj1" fmla="val -52330"/>
              <a:gd name="adj2" fmla="val 801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then preprocessed the data by TRAIN vs. VALIDATE split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12E814-3350-C45D-F5EB-FBEF1D6A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16" y="1966085"/>
            <a:ext cx="1237107" cy="82323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17CC695-97A7-8EE6-FD59-FE7EDCBDB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49" y="2841303"/>
            <a:ext cx="1248261" cy="75512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416C98D-EBEF-4775-C53D-EB55E1859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924" y="1943739"/>
            <a:ext cx="899127" cy="89912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95D45C8-C843-8C67-ABCD-9949E6ED7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060" y="2869163"/>
            <a:ext cx="1290657" cy="69939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2E3161F-6A80-B451-D08C-BA54CFB7E94B}"/>
              </a:ext>
            </a:extLst>
          </p:cNvPr>
          <p:cNvSpPr txBox="1"/>
          <p:nvPr/>
        </p:nvSpPr>
        <p:spPr>
          <a:xfrm>
            <a:off x="6383652" y="1279076"/>
            <a:ext cx="4885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 : 1000 dog images + 1000 cat images</a:t>
            </a:r>
            <a:endParaRPr lang="ja-JP" altLang="en-US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B53B47E-781B-23A4-0527-C478BD449B74}"/>
              </a:ext>
            </a:extLst>
          </p:cNvPr>
          <p:cNvGrpSpPr/>
          <p:nvPr/>
        </p:nvGrpSpPr>
        <p:grpSpPr>
          <a:xfrm>
            <a:off x="6136011" y="4510716"/>
            <a:ext cx="1400175" cy="1778601"/>
            <a:chOff x="6520381" y="4590523"/>
            <a:chExt cx="1400175" cy="1778601"/>
          </a:xfrm>
        </p:grpSpPr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5CD5E316-EFC4-6D57-1D7F-D25D0E5E3D9B}"/>
                </a:ext>
              </a:extLst>
            </p:cNvPr>
            <p:cNvSpPr/>
            <p:nvPr/>
          </p:nvSpPr>
          <p:spPr>
            <a:xfrm>
              <a:off x="6520381" y="4590523"/>
              <a:ext cx="1400175" cy="17786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7A0B839-1FD7-379C-39F0-238BC3F27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9354" y="5516495"/>
              <a:ext cx="1042228" cy="703799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0BB1DFFC-DA3D-DFCB-AA4C-03B637B74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6063" y="4747420"/>
              <a:ext cx="1057622" cy="703799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660BF10-35F3-2B23-23C3-2B93BDD10F1A}"/>
              </a:ext>
            </a:extLst>
          </p:cNvPr>
          <p:cNvGrpSpPr/>
          <p:nvPr/>
        </p:nvGrpSpPr>
        <p:grpSpPr>
          <a:xfrm>
            <a:off x="9715500" y="4444540"/>
            <a:ext cx="1400175" cy="1857845"/>
            <a:chOff x="9363075" y="4602622"/>
            <a:chExt cx="1400175" cy="1778601"/>
          </a:xfrm>
        </p:grpSpPr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238BD86E-2519-6DE9-67C5-DD6DF1A96F16}"/>
                </a:ext>
              </a:extLst>
            </p:cNvPr>
            <p:cNvSpPr/>
            <p:nvPr/>
          </p:nvSpPr>
          <p:spPr>
            <a:xfrm>
              <a:off x="9363075" y="4602622"/>
              <a:ext cx="1400175" cy="17786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EB814CE4-0353-37BA-DB35-D061D5CC0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3456" y="4802648"/>
              <a:ext cx="1139412" cy="689274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DE43FF6B-1E72-A2F2-F9EB-C92EBD13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5756" y="5619750"/>
              <a:ext cx="1060244" cy="590023"/>
            </a:xfrm>
            <a:prstGeom prst="rect">
              <a:avLst/>
            </a:prstGeom>
          </p:spPr>
        </p:pic>
      </p:grp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527390D-13D7-48E4-EB82-0D4BA648FA99}"/>
              </a:ext>
            </a:extLst>
          </p:cNvPr>
          <p:cNvCxnSpPr>
            <a:cxnSpLocks/>
          </p:cNvCxnSpPr>
          <p:nvPr/>
        </p:nvCxnSpPr>
        <p:spPr>
          <a:xfrm flipH="1">
            <a:off x="7949734" y="4030522"/>
            <a:ext cx="333861" cy="427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A6F3BB8-0C0F-C42E-453A-CB155AE8DC1F}"/>
              </a:ext>
            </a:extLst>
          </p:cNvPr>
          <p:cNvCxnSpPr>
            <a:cxnSpLocks/>
          </p:cNvCxnSpPr>
          <p:nvPr/>
        </p:nvCxnSpPr>
        <p:spPr>
          <a:xfrm>
            <a:off x="9003612" y="3988504"/>
            <a:ext cx="335749" cy="4560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E825391-3510-38C0-0BF9-8C53B591CFC1}"/>
              </a:ext>
            </a:extLst>
          </p:cNvPr>
          <p:cNvSpPr txBox="1"/>
          <p:nvPr/>
        </p:nvSpPr>
        <p:spPr>
          <a:xfrm>
            <a:off x="6435244" y="4088285"/>
            <a:ext cx="14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endParaRPr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8E72E07-54CB-E9D2-68B9-C3E62B386C8F}"/>
              </a:ext>
            </a:extLst>
          </p:cNvPr>
          <p:cNvSpPr txBox="1"/>
          <p:nvPr/>
        </p:nvSpPr>
        <p:spPr>
          <a:xfrm>
            <a:off x="9835816" y="4054455"/>
            <a:ext cx="1433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endParaRPr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F6D44FA-EF36-726B-05FB-2EC11A6FD460}"/>
              </a:ext>
            </a:extLst>
          </p:cNvPr>
          <p:cNvSpPr txBox="1"/>
          <p:nvPr/>
        </p:nvSpPr>
        <p:spPr>
          <a:xfrm>
            <a:off x="6435244" y="6358374"/>
            <a:ext cx="603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endParaRPr lang="ja-JP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0EFE866-2635-32D4-B3E9-D2EFABFBC9FE}"/>
              </a:ext>
            </a:extLst>
          </p:cNvPr>
          <p:cNvSpPr txBox="1"/>
          <p:nvPr/>
        </p:nvSpPr>
        <p:spPr>
          <a:xfrm>
            <a:off x="10125075" y="6348956"/>
            <a:ext cx="6124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89A0CD6-FA43-2985-E1A1-196752F64954}"/>
              </a:ext>
            </a:extLst>
          </p:cNvPr>
          <p:cNvSpPr txBox="1"/>
          <p:nvPr/>
        </p:nvSpPr>
        <p:spPr>
          <a:xfrm>
            <a:off x="7499469" y="4854592"/>
            <a:ext cx="109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 dogs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 cats</a:t>
            </a:r>
            <a:endParaRPr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6A1D30D-DF99-9010-2D67-7CFC37CDFF51}"/>
              </a:ext>
            </a:extLst>
          </p:cNvPr>
          <p:cNvSpPr txBox="1"/>
          <p:nvPr/>
        </p:nvSpPr>
        <p:spPr>
          <a:xfrm>
            <a:off x="8741796" y="4531426"/>
            <a:ext cx="109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dogs</a:t>
            </a: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cats</a:t>
            </a:r>
            <a:endParaRPr lang="ja-JP" altLang="en-US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83592712-6621-1B66-6A10-BE8D9412FE9C}"/>
              </a:ext>
            </a:extLst>
          </p:cNvPr>
          <p:cNvCxnSpPr>
            <a:cxnSpLocks/>
          </p:cNvCxnSpPr>
          <p:nvPr/>
        </p:nvCxnSpPr>
        <p:spPr>
          <a:xfrm>
            <a:off x="7949734" y="6038951"/>
            <a:ext cx="12928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1468E1E5-3CD4-A519-683E-B696B9F76313}"/>
              </a:ext>
            </a:extLst>
          </p:cNvPr>
          <p:cNvCxnSpPr>
            <a:cxnSpLocks/>
          </p:cNvCxnSpPr>
          <p:nvPr/>
        </p:nvCxnSpPr>
        <p:spPr>
          <a:xfrm flipH="1">
            <a:off x="7967647" y="6246757"/>
            <a:ext cx="12038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BFC26615-739D-E9B4-4FF2-E875CC78BF94}"/>
              </a:ext>
            </a:extLst>
          </p:cNvPr>
          <p:cNvSpPr txBox="1"/>
          <p:nvPr/>
        </p:nvSpPr>
        <p:spPr>
          <a:xfrm>
            <a:off x="8148037" y="6246757"/>
            <a:ext cx="1054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endParaRPr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E5A0221-C022-A9FB-3704-217F33411842}"/>
              </a:ext>
            </a:extLst>
          </p:cNvPr>
          <p:cNvSpPr txBox="1"/>
          <p:nvPr/>
        </p:nvSpPr>
        <p:spPr>
          <a:xfrm>
            <a:off x="8166190" y="5669619"/>
            <a:ext cx="867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480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B8EBDD-5DF0-154C-6744-FF44029C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99" y="1514139"/>
            <a:ext cx="5852616" cy="41437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D6871F8-10D2-4E62-B8EA-6BA479CE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19" y="426577"/>
            <a:ext cx="9184444" cy="836168"/>
          </a:xfrm>
        </p:spPr>
        <p:txBody>
          <a:bodyPr>
            <a:normAutofit/>
          </a:bodyPr>
          <a:lstStyle/>
          <a:p>
            <a:r>
              <a:rPr kumimoji="1"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– CNN Architecture </a:t>
            </a:r>
            <a:endParaRPr kumimoji="1" lang="ja-JP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D44AAB5-A390-1E30-A24C-90A66E2E553C}"/>
              </a:ext>
            </a:extLst>
          </p:cNvPr>
          <p:cNvSpPr/>
          <p:nvPr/>
        </p:nvSpPr>
        <p:spPr>
          <a:xfrm>
            <a:off x="6891339" y="1433513"/>
            <a:ext cx="3005136" cy="1890712"/>
          </a:xfrm>
          <a:prstGeom prst="wedgeRoundRectCallout">
            <a:avLst>
              <a:gd name="adj1" fmla="val -78549"/>
              <a:gd name="adj2" fmla="val 237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a </a:t>
            </a:r>
            <a:r>
              <a:rPr kumimoji="1" lang="en-US" altLang="ja-JP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(CNN) architecture to train our model. This architecture is well-suited for image recognition tasks and has been shown to achieve high accuracy in similar projects.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80D2298-ABD2-58BD-A730-DF47E4E7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29090"/>
            <a:ext cx="5048243" cy="270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2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B0A23723-DB4F-E8CE-E612-18B772A1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17" y="1357298"/>
            <a:ext cx="6191283" cy="5076327"/>
          </a:xfrm>
          <a:prstGeom prst="rect">
            <a:avLst/>
          </a:prstGeom>
        </p:spPr>
      </p:pic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4D44AAB5-A390-1E30-A24C-90A66E2E553C}"/>
              </a:ext>
            </a:extLst>
          </p:cNvPr>
          <p:cNvSpPr/>
          <p:nvPr/>
        </p:nvSpPr>
        <p:spPr>
          <a:xfrm>
            <a:off x="6915150" y="4400550"/>
            <a:ext cx="3829049" cy="1276349"/>
          </a:xfrm>
          <a:prstGeom prst="wedgeRoundRectCallout">
            <a:avLst>
              <a:gd name="adj1" fmla="val -54724"/>
              <a:gd name="adj2" fmla="val 88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20 rounds of training and validation, our model achieved an accuracy of </a:t>
            </a:r>
            <a:r>
              <a:rPr kumimoji="1" lang="en-US" altLang="ja-JP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90%/70%</a:t>
            </a:r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train/validate set, which is a significant improvement from our initial baseline model.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483811-E41B-CD82-C138-4C835CE8F5DF}"/>
              </a:ext>
            </a:extLst>
          </p:cNvPr>
          <p:cNvSpPr/>
          <p:nvPr/>
        </p:nvSpPr>
        <p:spPr>
          <a:xfrm>
            <a:off x="5822158" y="1847849"/>
            <a:ext cx="826292" cy="4583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156A1477-8A6F-0E5C-EEAB-677AF57257D6}"/>
              </a:ext>
            </a:extLst>
          </p:cNvPr>
          <p:cNvSpPr txBox="1">
            <a:spLocks/>
          </p:cNvSpPr>
          <p:nvPr/>
        </p:nvSpPr>
        <p:spPr>
          <a:xfrm>
            <a:off x="421519" y="426577"/>
            <a:ext cx="9184444" cy="8361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– Iterative Improvement</a:t>
            </a:r>
            <a:endParaRPr lang="ja-JP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A687635-C572-CB5B-622E-13A507EF5FF7}"/>
              </a:ext>
            </a:extLst>
          </p:cNvPr>
          <p:cNvSpPr txBox="1"/>
          <p:nvPr/>
        </p:nvSpPr>
        <p:spPr>
          <a:xfrm>
            <a:off x="6972300" y="1937429"/>
            <a:ext cx="31718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4D5156"/>
                </a:solidFill>
                <a:effectLst/>
                <a:latin typeface="Google Sans"/>
              </a:rPr>
              <a:t>Epoch: </a:t>
            </a:r>
            <a:r>
              <a:rPr lang="en-US" altLang="ja-JP" b="0" i="0" dirty="0">
                <a:solidFill>
                  <a:srgbClr val="040C28"/>
                </a:solidFill>
                <a:effectLst/>
                <a:latin typeface="Google Sans"/>
              </a:rPr>
              <a:t>one full cycle through the training dataset – feed the 1600 images to the model</a:t>
            </a:r>
            <a:r>
              <a:rPr lang="en-US" altLang="ja-JP" b="0" i="0" dirty="0">
                <a:solidFill>
                  <a:srgbClr val="4D5156"/>
                </a:solidFill>
                <a:effectLst/>
                <a:latin typeface="Google Sans"/>
              </a:rPr>
              <a:t>.</a:t>
            </a:r>
          </a:p>
          <a:p>
            <a:endParaRPr lang="en-US" altLang="ja-JP" b="0" i="0" dirty="0">
              <a:solidFill>
                <a:srgbClr val="4D5156"/>
              </a:solidFill>
              <a:effectLst/>
              <a:latin typeface="Google Sans"/>
            </a:endParaRPr>
          </a:p>
          <a:p>
            <a:r>
              <a:rPr lang="en-US" altLang="ja-JP" dirty="0">
                <a:latin typeface="Google Sans"/>
              </a:rPr>
              <a:t>Steps_per_epoch – 20 rounds to feed the images (each round feed 80=1600/20 images)</a:t>
            </a:r>
            <a:endParaRPr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9C0B8F3-D90C-F56E-AAF7-7F32E74B5AF3}"/>
              </a:ext>
            </a:extLst>
          </p:cNvPr>
          <p:cNvSpPr/>
          <p:nvPr/>
        </p:nvSpPr>
        <p:spPr>
          <a:xfrm>
            <a:off x="4235074" y="1838323"/>
            <a:ext cx="708401" cy="4583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3F6377E-0E4F-4112-C39A-90F253C300A2}"/>
              </a:ext>
            </a:extLst>
          </p:cNvPr>
          <p:cNvSpPr/>
          <p:nvPr/>
        </p:nvSpPr>
        <p:spPr>
          <a:xfrm>
            <a:off x="3168258" y="1357298"/>
            <a:ext cx="1422792" cy="195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10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56298F-AD3A-3440-A1A9-476F3FFFB4CC}"/>
              </a:ext>
            </a:extLst>
          </p:cNvPr>
          <p:cNvSpPr txBox="1"/>
          <p:nvPr/>
        </p:nvSpPr>
        <p:spPr>
          <a:xfrm>
            <a:off x="365760" y="318944"/>
            <a:ext cx="82539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kumimoji="1" lang="en-US" sz="4300" b="1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Create Image - Pre Trained Model</a:t>
            </a:r>
          </a:p>
          <a:p>
            <a:pPr>
              <a:spcBef>
                <a:spcPct val="0"/>
              </a:spcBef>
            </a:pPr>
            <a:endParaRPr kumimoji="1" lang="en-US" sz="4300" b="1" dirty="0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3228F83-5614-2842-BA70-19D3FF7C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561" y="2578611"/>
            <a:ext cx="5329103" cy="1700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7A9FDF-2762-C041-807B-CCA9468196B7}"/>
              </a:ext>
            </a:extLst>
          </p:cNvPr>
          <p:cNvSpPr txBox="1"/>
          <p:nvPr/>
        </p:nvSpPr>
        <p:spPr>
          <a:xfrm>
            <a:off x="667512" y="1770758"/>
            <a:ext cx="4355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oogle Sans"/>
              </a:rPr>
              <a:t>Stable Diffusion Model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Google Sans"/>
              </a:rPr>
              <a:t>Text to Image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Google Sans"/>
              </a:rPr>
              <a:t>Generating photo-realistic images given any text input</a:t>
            </a:r>
          </a:p>
        </p:txBody>
      </p:sp>
    </p:spTree>
    <p:extLst>
      <p:ext uri="{BB962C8B-B14F-4D97-AF65-F5344CB8AC3E}">
        <p14:creationId xmlns:p14="http://schemas.microsoft.com/office/powerpoint/2010/main" val="1295100155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紫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5385</TotalTime>
  <Words>450</Words>
  <Application>Microsoft Office PowerPoint</Application>
  <PresentationFormat>ワイド画面</PresentationFormat>
  <Paragraphs>68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3" baseType="lpstr">
      <vt:lpstr>Google Sans</vt:lpstr>
      <vt:lpstr>Arial</vt:lpstr>
      <vt:lpstr>Courier New</vt:lpstr>
      <vt:lpstr>Times New Roman</vt:lpstr>
      <vt:lpstr>Trebuchet MS</vt:lpstr>
      <vt:lpstr>Wingdings</vt:lpstr>
      <vt:lpstr>Wingdings 3</vt:lpstr>
      <vt:lpstr>ファセット</vt:lpstr>
      <vt:lpstr>INFO5002 - Intro to Python for Info Sys Final Project</vt:lpstr>
      <vt:lpstr>Introduction</vt:lpstr>
      <vt:lpstr>Introduction</vt:lpstr>
      <vt:lpstr>Cat &amp; Dog Raw/Input Dataset</vt:lpstr>
      <vt:lpstr>Model Training Platform – Google Colab</vt:lpstr>
      <vt:lpstr>Model Training – Data Processing</vt:lpstr>
      <vt:lpstr>Model Training – CNN Architecture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ALY6010 - Probability Theory and Introductory Statistics Final Project</dc:title>
  <dc:creator>Yumiki Luna</dc:creator>
  <cp:lastModifiedBy>Luna Yumiki</cp:lastModifiedBy>
  <cp:revision>36</cp:revision>
  <dcterms:created xsi:type="dcterms:W3CDTF">2022-12-13T23:58:53Z</dcterms:created>
  <dcterms:modified xsi:type="dcterms:W3CDTF">2023-09-08T04:12:54Z</dcterms:modified>
</cp:coreProperties>
</file>